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74" r:id="rId7"/>
    <p:sldId id="275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ill Sans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gClyrPwfVpecn0igEcNM+W5Dq9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>
        <p:scale>
          <a:sx n="75" d="100"/>
          <a:sy n="75" d="100"/>
        </p:scale>
        <p:origin x="955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to this year</a:t>
            </a:r>
            <a:endParaRPr dirty="0"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545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6968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729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swaroopch.com/data_structure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ocs.python.org/3/library/csv.html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openpyxl.readthedocs.io/en/stable/" TargetMode="External"/><Relationship Id="rId4" Type="http://schemas.openxmlformats.org/officeDocument/2006/relationships/hyperlink" Target="https://docs.python.org/3/library/json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nN8seMm7U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CHEMOINFORMATICS AND PYTHON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468086" y="5762988"/>
            <a:ext cx="83330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Having some knowledge in Python or R is important to landing a job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" descr="Image result for python job tre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359" y="1164318"/>
            <a:ext cx="6332867" cy="4392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DATA STRUCTURES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389163" y="1365688"/>
            <a:ext cx="8365671" cy="455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data structure?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the name implies, they are “structures” that hold data together (think columns in Excel)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store a collection of related data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you might have an excel file with the molecular weight of 100 molecules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perform operations on this data, you must first read the data from the file and add it to a data structure.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 make your life easier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four built-in data structures in python: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list, tuple, dictionary, and set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see: </a:t>
            </a:r>
            <a:r>
              <a:rPr lang="en-US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https://python.swaroopch.com/data_structures.html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ASSIGNING LISTS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10"/>
          <p:cNvSpPr/>
          <p:nvPr/>
        </p:nvSpPr>
        <p:spPr>
          <a:xfrm>
            <a:off x="389163" y="1365688"/>
            <a:ext cx="8365671" cy="40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list holds an ordered collection of items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hold a sequence of items in a list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Lists are enclosed in square brackets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create empty lists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empty list can be used later to append new items into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163" y="2466316"/>
            <a:ext cx="611505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0"/>
          <p:cNvPicPr preferRelativeResize="0"/>
          <p:nvPr/>
        </p:nvPicPr>
        <p:blipFill rotWithShape="1">
          <a:blip r:embed="rId4">
            <a:alphaModFix/>
          </a:blip>
          <a:srcRect l="2726" b="4323"/>
          <a:stretch/>
        </p:blipFill>
        <p:spPr>
          <a:xfrm>
            <a:off x="460228" y="3684060"/>
            <a:ext cx="2168104" cy="60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0"/>
          <p:cNvPicPr preferRelativeResize="0"/>
          <p:nvPr/>
        </p:nvPicPr>
        <p:blipFill rotWithShape="1">
          <a:blip r:embed="rId5">
            <a:alphaModFix/>
          </a:blip>
          <a:srcRect t="1" b="2316"/>
          <a:stretch/>
        </p:blipFill>
        <p:spPr>
          <a:xfrm>
            <a:off x="460228" y="4713582"/>
            <a:ext cx="2771775" cy="105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1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INDEXING LISTS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11"/>
          <p:cNvSpPr/>
          <p:nvPr/>
        </p:nvSpPr>
        <p:spPr>
          <a:xfrm>
            <a:off x="389163" y="1365688"/>
            <a:ext cx="8365671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indexes items in a list beginning from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range can also be indexed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item 3 (‘oranges’) was not included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Inclusive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US" sz="1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Exclusive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Obtaining index numbers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useful when you are working with a file which has headers</a:t>
            </a:r>
            <a:endParaRPr/>
          </a:p>
        </p:txBody>
      </p:sp>
      <p:sp>
        <p:nvSpPr>
          <p:cNvPr id="187" name="Google Shape;187;p11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163" y="1761142"/>
            <a:ext cx="61150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163" y="3073848"/>
            <a:ext cx="37147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163" y="4988248"/>
            <a:ext cx="30099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2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2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ASSIGNING DICTIONARIES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Google Shape;198;p12"/>
          <p:cNvSpPr/>
          <p:nvPr/>
        </p:nvSpPr>
        <p:spPr>
          <a:xfrm>
            <a:off x="389163" y="1365688"/>
            <a:ext cx="8365671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dictionary holds an ordered collection of keys and values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a real dictionary, python dictionaries keep values for each key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Dictionaries are enclosed in curly brackets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 keys can be redefined with a new value</a:t>
            </a:r>
            <a:endParaRPr dirty="0"/>
          </a:p>
        </p:txBody>
      </p:sp>
      <p:sp>
        <p:nvSpPr>
          <p:cNvPr id="199" name="Google Shape;199;p12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56EF6A-E84F-4256-997C-D33EDCA7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3" y="2796848"/>
            <a:ext cx="6783328" cy="1252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C33E10-A420-447F-BBBA-32DCD9A9B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63" y="4520209"/>
            <a:ext cx="6783327" cy="13612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3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3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FILTERING DATA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Google Shape;209;p13"/>
          <p:cNvSpPr/>
          <p:nvPr/>
        </p:nvSpPr>
        <p:spPr>
          <a:xfrm>
            <a:off x="389163" y="1365688"/>
            <a:ext cx="836567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loops &amp; if statements: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7816" y="1807295"/>
            <a:ext cx="6308363" cy="288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4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LOADING DATA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297873" y="1326862"/>
            <a:ext cx="780703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will likely encounter data stored in several forms:</a:t>
            </a:r>
            <a:endParaRPr/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CSV – comma separated values</a:t>
            </a:r>
            <a:endParaRPr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https://docs.python.org/3/library/csv.html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‘import csv’ at the top of your file</a:t>
            </a:r>
            <a:endParaRPr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Stores lists of lists</a:t>
            </a:r>
            <a:endParaRPr/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– javascript object notation</a:t>
            </a:r>
            <a:endParaRPr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most popular used data structure to send messages/information across the internet</a:t>
            </a:r>
            <a:endParaRPr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‘import json’</a:t>
            </a:r>
            <a:endParaRPr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https://docs.python.org/3/library/json.html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store lists and dictionaries in JSON</a:t>
            </a:r>
            <a:endParaRPr/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Excel - .xlsx files</a:t>
            </a:r>
            <a:endParaRPr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openpyxl </a:t>
            </a:r>
            <a:endParaRPr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‘from openpyxl import load_workbook’</a:t>
            </a:r>
            <a:endParaRPr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https://openpyxl.readthedocs.io/en/stable/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Stores lists</a:t>
            </a:r>
            <a:endParaRPr/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60434" y="2090551"/>
            <a:ext cx="2571750" cy="866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" name="Google Shape;221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7059" y="3808211"/>
            <a:ext cx="3238500" cy="828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" name="Google Shape;222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247" y="4902110"/>
            <a:ext cx="4048125" cy="144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5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5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LOADING DATA - CSV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207038" y="1345029"/>
            <a:ext cx="780703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CSV File (intensity_data.csv)			Loaded in Python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5"/>
          <p:cNvPicPr preferRelativeResize="0"/>
          <p:nvPr/>
        </p:nvPicPr>
        <p:blipFill rotWithShape="1">
          <a:blip r:embed="rId3">
            <a:alphaModFix/>
          </a:blip>
          <a:srcRect t="1010"/>
          <a:stretch/>
        </p:blipFill>
        <p:spPr>
          <a:xfrm>
            <a:off x="377087" y="1762190"/>
            <a:ext cx="1324007" cy="401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5354" y="2111540"/>
            <a:ext cx="5208645" cy="2863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6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6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LOADING DATA - JSON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Google Shape;241;p16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500947" y="1132661"/>
            <a:ext cx="780703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File (alldrugsprops.json)		Loaded in Python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16"/>
          <p:cNvPicPr preferRelativeResize="0"/>
          <p:nvPr/>
        </p:nvPicPr>
        <p:blipFill rotWithShape="1">
          <a:blip r:embed="rId3">
            <a:alphaModFix/>
          </a:blip>
          <a:srcRect b="22430"/>
          <a:stretch/>
        </p:blipFill>
        <p:spPr>
          <a:xfrm>
            <a:off x="542917" y="1464075"/>
            <a:ext cx="3767106" cy="480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3978" y="1463723"/>
            <a:ext cx="3611976" cy="4811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ALL TOGETHER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199" y="1904135"/>
            <a:ext cx="6705600" cy="28003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-1" y="765418"/>
            <a:ext cx="9144000" cy="41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GETTING STARTED WITH PYTHON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389163" y="974516"/>
            <a:ext cx="8365671" cy="612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Beginner Tutorials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Automate The Boring Stuff With Python - https://automatetheboringstuff.com/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Swirl - https://swirlstats.com/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Coursera (available to U of M students)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Stack Overflow – Online question and answer forum (like Yahoo! Answers)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Sharing code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Packages to Learn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Plotly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making graphs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Sklearn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machine learning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Pandas – handling large datasets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Shiny – making graphs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0" y="6586183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0" y="3589"/>
            <a:ext cx="9144000" cy="1252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DATA (BIG DATA)</a:t>
            </a: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-1" y="1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982247" y="6613289"/>
            <a:ext cx="3118399" cy="24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98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87642"/>
            <a:ext cx="9144000" cy="4682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/>
          <p:nvPr/>
        </p:nvSpPr>
        <p:spPr>
          <a:xfrm>
            <a:off x="-1" y="581340"/>
            <a:ext cx="1532074" cy="120142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-1" y="765418"/>
            <a:ext cx="9144000" cy="41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GETTING STARTED WITH LAB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7968E-4E58-44F9-8675-DFB0B5EB8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47" y="1184715"/>
            <a:ext cx="4298053" cy="2244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073588-03C6-4ABA-B72C-83823E511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428" y="1183614"/>
            <a:ext cx="4298052" cy="2622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F3A281-4BCD-47AD-9F70-B913B25D89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73"/>
          <a:stretch/>
        </p:blipFill>
        <p:spPr>
          <a:xfrm>
            <a:off x="428333" y="3438426"/>
            <a:ext cx="4153095" cy="20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4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DATA VISUALIZATION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868" y="4260774"/>
            <a:ext cx="6724262" cy="189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9715" y="1195994"/>
            <a:ext cx="3409466" cy="237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8639" y="971310"/>
            <a:ext cx="2715491" cy="2715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DATA ANALYSIS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r="4605"/>
          <a:stretch/>
        </p:blipFill>
        <p:spPr>
          <a:xfrm>
            <a:off x="127165" y="1082064"/>
            <a:ext cx="4444834" cy="269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197903"/>
            <a:ext cx="9144000" cy="209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 descr="A close up of a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6580" r="27086"/>
          <a:stretch/>
        </p:blipFill>
        <p:spPr>
          <a:xfrm>
            <a:off x="5044339" y="1217181"/>
            <a:ext cx="3699992" cy="2559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 descr="A close up of a map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45228" t="2540" r="44628" b="92774"/>
          <a:stretch/>
        </p:blipFill>
        <p:spPr>
          <a:xfrm>
            <a:off x="6636972" y="1066024"/>
            <a:ext cx="514726" cy="12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2725007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PYTHON BASICS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462471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What is Python?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 dirty="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C848D-CF4A-481B-B404-C61384E20D49}"/>
              </a:ext>
            </a:extLst>
          </p:cNvPr>
          <p:cNvSpPr txBox="1"/>
          <p:nvPr/>
        </p:nvSpPr>
        <p:spPr>
          <a:xfrm>
            <a:off x="433633" y="1602557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From Wikipedia: Python “is an interpreted, high-level and general-purpose programming language.” </a:t>
            </a:r>
          </a:p>
        </p:txBody>
      </p:sp>
    </p:spTree>
    <p:extLst>
      <p:ext uri="{BB962C8B-B14F-4D97-AF65-F5344CB8AC3E}">
        <p14:creationId xmlns:p14="http://schemas.microsoft.com/office/powerpoint/2010/main" val="199645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462471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What is Google </a:t>
            </a:r>
            <a:r>
              <a:rPr lang="en-US" sz="4800" b="0" i="0" u="none" strike="noStrike" cap="none" dirty="0" err="1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Colab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 dirty="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FB9B6-ECC3-4263-B28D-BA3343EB8225}"/>
              </a:ext>
            </a:extLst>
          </p:cNvPr>
          <p:cNvSpPr txBox="1"/>
          <p:nvPr/>
        </p:nvSpPr>
        <p:spPr>
          <a:xfrm>
            <a:off x="970961" y="2253006"/>
            <a:ext cx="652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3"/>
              </a:rPr>
              <a:t>https://www.youtube.com/watch?v=inN8seMm7UI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211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 txBox="1"/>
          <p:nvPr/>
        </p:nvSpPr>
        <p:spPr>
          <a:xfrm>
            <a:off x="504330" y="1122012"/>
            <a:ext cx="8836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</a:t>
            </a:r>
            <a:endParaRPr dirty="0"/>
          </a:p>
        </p:txBody>
      </p:sp>
      <p:cxnSp>
        <p:nvCxnSpPr>
          <p:cNvPr id="144" name="Google Shape;144;p7"/>
          <p:cNvCxnSpPr>
            <a:cxnSpLocks/>
          </p:cNvCxnSpPr>
          <p:nvPr/>
        </p:nvCxnSpPr>
        <p:spPr>
          <a:xfrm>
            <a:off x="1386711" y="1306677"/>
            <a:ext cx="39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5" name="Google Shape;145;p7"/>
          <p:cNvSpPr txBox="1"/>
          <p:nvPr/>
        </p:nvSpPr>
        <p:spPr>
          <a:xfrm>
            <a:off x="505572" y="1556253"/>
            <a:ext cx="10815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endParaRPr dirty="0"/>
          </a:p>
        </p:txBody>
      </p:sp>
      <p:cxnSp>
        <p:nvCxnSpPr>
          <p:cNvPr id="146" name="Google Shape;146;p7"/>
          <p:cNvCxnSpPr/>
          <p:nvPr/>
        </p:nvCxnSpPr>
        <p:spPr>
          <a:xfrm>
            <a:off x="1624185" y="1774163"/>
            <a:ext cx="19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89B1339-29E0-4BF7-B8DC-8C44CCF3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329" y="1136983"/>
            <a:ext cx="4160881" cy="7087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>
            <a:off x="0" y="6510754"/>
            <a:ext cx="9144000" cy="4181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-1" y="0"/>
            <a:ext cx="9144000" cy="29404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0" y="345145"/>
            <a:ext cx="9144000" cy="1252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rPr>
              <a:t>ASSIGNING OBJECTS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3303814" y="188322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389163" y="971310"/>
            <a:ext cx="8365671" cy="458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= object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types of objects: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Floating point (float) = 321.421, 231.31, 486.54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Integer (int) = 1, 2, 3, 4,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String (str) = ‘cat’, ‘dog’, ‘python’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List (list) = [1,2,3,4,5]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Dictionary (dict) = {‘hours’=24,’days’=365}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assigning a variable an object, the variable is now “equivalent” to the object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5850" y="5557181"/>
            <a:ext cx="3652295" cy="841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657</Words>
  <Application>Microsoft Office PowerPoint</Application>
  <PresentationFormat>On-screen Show (4:3)</PresentationFormat>
  <Paragraphs>141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Arial</vt:lpstr>
      <vt:lpstr>Gill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Cernak, Timothy</dc:creator>
  <cp:lastModifiedBy>McGrath, Andrew</cp:lastModifiedBy>
  <cp:revision>9</cp:revision>
  <dcterms:created xsi:type="dcterms:W3CDTF">2019-02-12T00:18:46Z</dcterms:created>
  <dcterms:modified xsi:type="dcterms:W3CDTF">2021-02-22T15:50:10Z</dcterms:modified>
</cp:coreProperties>
</file>